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82" r:id="rId3"/>
    <p:sldId id="274" r:id="rId4"/>
    <p:sldId id="318" r:id="rId5"/>
    <p:sldId id="319" r:id="rId6"/>
    <p:sldId id="32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18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05-Sep-18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05-Sep-18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7620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rgbClr val="4191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Financial plan and its realization</a:t>
            </a:r>
            <a:endParaRPr lang="bs-Latn-BA" dirty="0">
              <a:solidFill>
                <a:srgbClr val="4191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S</a:t>
            </a:r>
            <a:r>
              <a:rPr lang="sr-Latn-RS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aša Nikolić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Fourth Steering Committee meeting/ 5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NatRisk budget info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Book Antiqua" pitchFamily="18" charset="0"/>
                <a:cs typeface="Times New Roman" pitchFamily="18" charset="0"/>
              </a:rPr>
              <a:t>The grant shall be of a maximum of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EUR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1,245,74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.00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  <a:cs typeface="Times New Roman" pitchFamily="18" charset="0"/>
              </a:rPr>
              <a:t>and shall take the form of: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000" dirty="0" smtClean="0"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Staff costs: 		</a:t>
            </a: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50,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638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Travel costs: 	               </a:t>
            </a: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	  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78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98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Costs of stay                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	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8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715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Equipment costs:	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	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64,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8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Subcontracting: 	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 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48,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000 EUR</a:t>
            </a:r>
            <a:endParaRPr lang="x-none" sz="2000" b="1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Special Mobility Strand: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320,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613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  <a:endParaRPr lang="nl-BE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nl-BE" sz="2000" u="sng" dirty="0" smtClean="0"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Total project expenditures: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   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1,245,74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 EUR</a:t>
            </a:r>
            <a:endParaRPr lang="sr-Latn-R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R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Second i</a:t>
            </a:r>
            <a:r>
              <a:rPr lang="x-none" sz="3600" smtClean="0">
                <a:solidFill>
                  <a:srgbClr val="419182"/>
                </a:solidFill>
                <a:latin typeface="Book Antiqua" panose="02040602050305030304" pitchFamily="18" charset="0"/>
              </a:rPr>
              <a:t>nstallment </a:t>
            </a:r>
            <a:r>
              <a:rPr lang="x-none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from EACEA</a:t>
            </a:r>
            <a:r>
              <a:rPr lang="en-U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 to the Project coordinator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lvl="1" eaLnBrk="0" hangingPunct="0">
              <a:buNone/>
              <a:defRPr/>
            </a:pP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Font typeface="Wingdings" pitchFamily="2" charset="2"/>
              <a:buChar char="Ø"/>
              <a:defRPr/>
            </a:pPr>
            <a:r>
              <a:rPr lang="sr-Latn-RS" sz="2400" b="1" dirty="0" smtClean="0">
                <a:latin typeface="Book Antiqua" pitchFamily="18" charset="0"/>
                <a:cs typeface="Times New Roman" pitchFamily="18" charset="0"/>
              </a:rPr>
              <a:t>First installment: </a:t>
            </a:r>
            <a:r>
              <a:rPr lang="sr-Latn-RS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622,873.00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 (SMS 160,306.50 EUR + 462,566.50 EUR)</a:t>
            </a:r>
          </a:p>
          <a:p>
            <a:pPr lvl="1" eaLnBrk="0" hangingPunct="0">
              <a:buFont typeface="Wingdings" pitchFamily="2" charset="2"/>
              <a:buChar char="Ø"/>
              <a:defRPr/>
            </a:pPr>
            <a:endParaRPr lang="sr-Latn-R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sr-Latn-R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Font typeface="Wingdings" pitchFamily="2" charset="2"/>
              <a:buChar char="Ø"/>
              <a:defRPr/>
            </a:pP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Second installment: </a:t>
            </a:r>
            <a:r>
              <a:rPr lang="sr-Latn-RS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496,298.40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 (SMS 128,245.20 EUR + 368,053.20 EUR)</a:t>
            </a:r>
            <a:endParaRPr lang="sr-Latn-R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</a:endParaRPr>
          </a:p>
          <a:p>
            <a:pPr lvl="1" eaLnBrk="0" hangingPunct="0">
              <a:buFontTx/>
              <a:buChar char="–"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524000"/>
          <a:ext cx="6096000" cy="4777628"/>
        </p:xfrm>
        <a:graphic>
          <a:graphicData uri="http://schemas.openxmlformats.org/drawingml/2006/table">
            <a:tbl>
              <a:tblPr/>
              <a:tblGrid>
                <a:gridCol w="490937"/>
                <a:gridCol w="3344610"/>
                <a:gridCol w="958887"/>
                <a:gridCol w="1301566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Partner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29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Aug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-1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155,510.63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Natural Resources and Life Sciences, Vienna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341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Middlesex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630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Academy of Criminalistics and Police Studies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636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.5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Pristina in Kosovska Mitrovica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083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Sarajevo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14,172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anja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Luka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9,907.00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College of Applied Sciences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Urosevac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with temporary seat in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Leposavic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Messina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28,966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Óbuda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713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Defence in Belgrade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University of Crete, Chania, Greece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742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 in percentage:  </a:t>
                      </a:r>
                      <a:r>
                        <a:rPr lang="sr-Latn-RS" sz="2400" b="1" i="0" u="none" strike="noStrike" dirty="0" smtClean="0">
                          <a:solidFill>
                            <a:srgbClr val="00B050"/>
                          </a:solidFill>
                          <a:latin typeface="Book Antiqua" pitchFamily="18" charset="0"/>
                        </a:rPr>
                        <a:t>42.70%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488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260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37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705600" y="1676400"/>
          <a:ext cx="2209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SC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Spent</a:t>
                      </a:r>
                      <a:r>
                        <a:rPr lang="sr-Latn-RS" baseline="0" dirty="0" smtClean="0"/>
                        <a:t> money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sz="1600" dirty="0" smtClean="0"/>
                        <a:t>Second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280,654.68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sz="1600" dirty="0" smtClean="0"/>
                        <a:t>Third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425,464.04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477000" y="5638800"/>
            <a:ext cx="28280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sz="1600" b="1" dirty="0" smtClean="0">
                <a:solidFill>
                  <a:srgbClr val="000000"/>
                </a:solidFill>
                <a:latin typeface="Book Antiqua" pitchFamily="18" charset="0"/>
              </a:rPr>
              <a:t>SMS (UNI, UPKM, BOKU): </a:t>
            </a:r>
          </a:p>
          <a:p>
            <a:pPr fontAlgn="b"/>
            <a:r>
              <a:rPr lang="sr-Latn-RS" sz="2000" b="1" dirty="0" smtClean="0">
                <a:solidFill>
                  <a:srgbClr val="FF0000"/>
                </a:solidFill>
                <a:latin typeface="Book Antiqua" pitchFamily="18" charset="0"/>
              </a:rPr>
              <a:t>43,776.00 EUR</a:t>
            </a:r>
            <a:endParaRPr lang="en-US" sz="2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76800" y="6334780"/>
            <a:ext cx="2525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Total: 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532,036.37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524000"/>
          <a:ext cx="6172202" cy="4895793"/>
        </p:xfrm>
        <a:graphic>
          <a:graphicData uri="http://schemas.openxmlformats.org/drawingml/2006/table">
            <a:tbl>
              <a:tblPr/>
              <a:tblGrid>
                <a:gridCol w="506387"/>
                <a:gridCol w="723411"/>
                <a:gridCol w="1267491"/>
                <a:gridCol w="1163486"/>
                <a:gridCol w="1368425"/>
                <a:gridCol w="1143002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29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Aug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-1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Instalment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Not transferred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155,510.63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38,616.00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255,170.30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341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1,395.00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46,517.10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630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41,356.70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636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.5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83,997.20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083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3,765.00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77,873.60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14,172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66,295.50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26,518.20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9,907.00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11,684.50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28,800.00 (equipment) + 16,193.80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46,528.30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28,966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32,567.00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13,026.80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713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23,283.20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73,019.80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742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28,368.20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488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260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37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43,776.00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786,661.40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84,538.80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419318" y="4038600"/>
            <a:ext cx="264848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Difference: </a:t>
            </a:r>
          </a:p>
          <a:p>
            <a:pPr fontAlgn="b"/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339,163.83 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Special Mobility Strand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524000"/>
          <a:ext cx="6172202" cy="4648198"/>
        </p:xfrm>
        <a:graphic>
          <a:graphicData uri="http://schemas.openxmlformats.org/drawingml/2006/table">
            <a:tbl>
              <a:tblPr/>
              <a:tblGrid>
                <a:gridCol w="506387"/>
                <a:gridCol w="723411"/>
                <a:gridCol w="1267491"/>
                <a:gridCol w="1163486"/>
                <a:gridCol w="1292225"/>
                <a:gridCol w="1219202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Spent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Teacher realized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Student realized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123,456.00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38,616.00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16/36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880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1,395.00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2/4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520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090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3,765.00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3/10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42,337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15,660.00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330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22,470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255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430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945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320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613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43,776.00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21/119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0/47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419318" y="4038600"/>
            <a:ext cx="264848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Difference: </a:t>
            </a:r>
          </a:p>
          <a:p>
            <a:pPr fontAlgn="b"/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276,837.00 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6334780"/>
            <a:ext cx="3510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Total in percentage:  </a:t>
            </a:r>
            <a:r>
              <a:rPr lang="sr-Latn-RS" sz="2800" b="1" dirty="0" smtClean="0">
                <a:solidFill>
                  <a:srgbClr val="00B050"/>
                </a:solidFill>
                <a:latin typeface="Book Antiqua" pitchFamily="18" charset="0"/>
              </a:rPr>
              <a:t>13.65%</a:t>
            </a:r>
            <a:endParaRPr lang="en-US" sz="28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584</Words>
  <Application>Microsoft Office PowerPoint</Application>
  <PresentationFormat>On-screen Show (4:3)</PresentationFormat>
  <Paragraphs>243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Development of master curricula for natural disasters risk management in Western Balkan countries</vt:lpstr>
      <vt:lpstr>NatRisk budget info</vt:lpstr>
      <vt:lpstr>Second installment from EACEA to the Project coordinator </vt:lpstr>
      <vt:lpstr>Financial report</vt:lpstr>
      <vt:lpstr>Financial report</vt:lpstr>
      <vt:lpstr>Special Mobility Strand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138</cp:revision>
  <dcterms:created xsi:type="dcterms:W3CDTF">2006-08-16T00:00:00Z</dcterms:created>
  <dcterms:modified xsi:type="dcterms:W3CDTF">2018-09-05T12:44:17Z</dcterms:modified>
</cp:coreProperties>
</file>